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8.svg" ContentType="image/svg+xml"/>
  <Override PartName="/ppt/media/image19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858000" cy="12192000"/>
  <p:embeddedFontLst>
    <p:embeddedFont>
      <p:font typeface="Sora Light" panose="020B0604020202020204" charset="0"/>
      <p:regular r:id="rId13"/>
    </p:embeddedFont>
    <p:embeddedFont>
      <p:font typeface="Sora Semi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4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svg"/><Relationship Id="rId4" Type="http://schemas.openxmlformats.org/officeDocument/2006/relationships/image" Target="../media/image19.svg"/><Relationship Id="rId5" Type="http://schemas.openxmlformats.org/officeDocument/2006/relationships/image" Target="../media/image20.svg"/><Relationship Id="rId6" Type="http://schemas.openxmlformats.org/officeDocument/2006/relationships/image" Target="../media/image21.svg"/><Relationship Id="rId7" Type="http://schemas.openxmlformats.org/officeDocument/2006/relationships/image" Target="../media/image22.svg"/><Relationship Id="rId8" Type="http://schemas.openxmlformats.org/officeDocument/2006/relationships/image" Target="../media/image2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Relationship Id="rId4" Type="http://schemas.openxmlformats.org/officeDocument/2006/relationships/image" Target="../media/image8.svg"/><Relationship Id="rId5" Type="http://schemas.openxmlformats.org/officeDocument/2006/relationships/image" Target="../media/image9.sv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03794" y="582910"/>
            <a:ext cx="6355993" cy="1128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APEX MANUFACTURING &amp; CONSUMER SOLUTIONS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5203794" y="1776313"/>
            <a:ext cx="6355993" cy="56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End-to-End Organizational Development &amp; HR Turnaround Strategy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203794" y="2584847"/>
            <a:ext cx="6355993" cy="8027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Supervised by Dr. Marwa Agha | Complete 7-Task Turnaround Strategy: Rightsizing, 4-Tier Structure &amp; HR Systems.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203794" y="3570883"/>
            <a:ext cx="3096540" cy="1270595"/>
          </a:xfrm>
          <a:prstGeom prst="roundRect">
            <a:avLst>
              <a:gd name="adj" fmla="val 567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381590" y="3748683"/>
            <a:ext cx="2740949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Headcount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381590" y="4128492"/>
            <a:ext cx="2740949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200 → 94 HC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(53% reduction, -106)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8463247" y="3570883"/>
            <a:ext cx="3096540" cy="1270595"/>
          </a:xfrm>
          <a:prstGeom prst="roundRect">
            <a:avLst>
              <a:gd name="adj" fmla="val 567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641042" y="3748683"/>
            <a:ext cx="2740949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Payroll Savings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8641042" y="4128492"/>
            <a:ext cx="2740949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$1,422,600 / yr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Monthly payroll: $226.3k → $107.75k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203794" y="5004395"/>
            <a:ext cx="3096540" cy="1270595"/>
          </a:xfrm>
          <a:prstGeom prst="roundRect">
            <a:avLst>
              <a:gd name="adj" fmla="val 567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381590" y="5182195"/>
            <a:ext cx="2740949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Span &amp; Structure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5381590" y="5562005"/>
            <a:ext cx="2740949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Span 1:10 → 1:14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; 4-tier flat, lean structure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8463247" y="5004395"/>
            <a:ext cx="3096540" cy="1270595"/>
          </a:xfrm>
          <a:prstGeom prst="roundRect">
            <a:avLst>
              <a:gd name="adj" fmla="val 567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41042" y="5182195"/>
            <a:ext cx="2740949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Indirect Ratio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8641042" y="5562005"/>
            <a:ext cx="2740949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8.51% (9 HC)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well below 25% CEO ceiling</a:t>
            </a:r>
            <a:endParaRPr lang="en-US" sz="1350" dirty="0"/>
          </a:p>
        </p:txBody>
      </p:sp>
      <p:sp>
        <p:nvSpPr>
          <p:cNvPr id="18" name="TextBox 17"/>
          <p:cNvSpPr txBox="1"/>
          <p:nvPr/>
        </p:nvSpPr>
        <p:spPr>
          <a:xfrm>
            <a:off x="5202936" y="6565392"/>
            <a:ext cx="6355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789980"/>
            <a:ext cx="10927878" cy="564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Reporting Hierarchy &amp; Headcount Matrix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1908" y="1679972"/>
            <a:ext cx="10927878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Clean 4-tier hierarchy: CEO → 5 Functional Heads → 11 Supervisors → 77 Frontline Staff.</a:t>
            </a:r>
            <a:endParaRPr lang="en-US" sz="13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08" y="2398415"/>
            <a:ext cx="342991" cy="3429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78491" y="2457351"/>
            <a:ext cx="2960316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Human Resources (4 HC)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178491" y="2837160"/>
            <a:ext cx="2960316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HR Manager (Gr5) → TA, Payroll, OD (Gr2)</a:t>
            </a:r>
            <a:endParaRPr lang="en-US" sz="13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2398" y="2398415"/>
            <a:ext cx="342991" cy="3429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88981" y="2457351"/>
            <a:ext cx="2960316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Finance &amp; Admin (4 HC)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888981" y="2837160"/>
            <a:ext cx="2960316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Finance Head (Gr5) → Sr Accountants, Procurement</a:t>
            </a:r>
            <a:endParaRPr lang="en-US" sz="13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2888" y="2398415"/>
            <a:ext cx="342991" cy="3429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599471" y="2457351"/>
            <a:ext cx="2960316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Commercial (23 HC)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8599471" y="2837160"/>
            <a:ext cx="2960316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VP Commercial → 2 Regional Mgrs → 20 Sales Reps (Gr3)</a:t>
            </a:r>
            <a:endParaRPr lang="en-US" sz="13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08" y="3698180"/>
            <a:ext cx="342991" cy="34299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78491" y="3757116"/>
            <a:ext cx="2960316" cy="282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Operations (30 HC)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1178491" y="4136926"/>
            <a:ext cx="2960316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Plant Ops Mgr → 2 Line Sups → 27 Workers (Gr1)</a:t>
            </a:r>
            <a:endParaRPr lang="en-US" sz="13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2398" y="3698180"/>
            <a:ext cx="342991" cy="34299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888981" y="3757116"/>
            <a:ext cx="2960316" cy="56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Customer Service (32 HC)</a:t>
            </a:r>
            <a:endParaRPr lang="en-US" sz="1750" dirty="0"/>
          </a:p>
        </p:txBody>
      </p:sp>
      <p:sp>
        <p:nvSpPr>
          <p:cNvPr id="18" name="Text 11"/>
          <p:cNvSpPr/>
          <p:nvPr/>
        </p:nvSpPr>
        <p:spPr>
          <a:xfrm>
            <a:off x="4888981" y="4419005"/>
            <a:ext cx="2960316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CS Manager → 2 Team Leaders → 28 Agents (Span 1:14)</a:t>
            </a:r>
            <a:endParaRPr lang="en-US" sz="1350" dirty="0"/>
          </a:p>
        </p:txBody>
      </p:sp>
      <p:sp>
        <p:nvSpPr>
          <p:cNvPr id="19" name="Shape 12"/>
          <p:cNvSpPr/>
          <p:nvPr/>
        </p:nvSpPr>
        <p:spPr>
          <a:xfrm>
            <a:off x="631908" y="5137448"/>
            <a:ext cx="10927878" cy="930473"/>
          </a:xfrm>
          <a:prstGeom prst="roundRect">
            <a:avLst>
              <a:gd name="adj" fmla="val 7742"/>
            </a:avLst>
          </a:prstGeom>
          <a:solidFill>
            <a:srgbClr val="F9D2D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354" y="5371009"/>
            <a:ext cx="214307" cy="17145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189107" y="5343227"/>
            <a:ext cx="10199234" cy="535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Next steps: Complete severance, deploy HRIS portal, launch 30-60-90 onboarding, and roll out quarterly KPIs.</a:t>
            </a:r>
            <a:endParaRPr lang="en-US" sz="1350" dirty="0"/>
          </a:p>
        </p:txBody>
      </p:sp>
      <p:sp>
        <p:nvSpPr>
          <p:cNvPr id="22" name="TextBox 21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ask3_jd_framework_17892875764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691640"/>
            <a:ext cx="5239512" cy="310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640" y="960120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>
                <a:solidFill>
                  <a:srgbClr val="1F1E1E"/>
                </a:solidFill>
                <a:latin typeface="Sora SemiBold"/>
              </a:defRPr>
            </a:pPr>
            <a:r>
              <a:t>Job Descriptions — 6-Section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3640" y="1783080"/>
            <a:ext cx="5303520" cy="4572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Identification &amp; Governance: </a:t>
            </a:r>
            <a:r>
              <a:rPr sz="1250">
                <a:solidFill>
                  <a:srgbClr val="3B3535"/>
                </a:solidFill>
                <a:latin typeface="Sora Light"/>
              </a:rPr>
              <a:t>Codified Title, Department, Job Code, Band Level, and direct superior to eliminate ambiguity.</a:t>
            </a:r>
          </a:p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Strategic Purpose &amp; Scope: </a:t>
            </a:r>
            <a:r>
              <a:rPr sz="1250">
                <a:solidFill>
                  <a:srgbClr val="3B3535"/>
                </a:solidFill>
                <a:latin typeface="Sora Light"/>
              </a:rPr>
              <a:t>Concise 2-sentence mission defining core operational purpose and turnaround value.</a:t>
            </a:r>
          </a:p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Key Accountabilities &amp; Duties: </a:t>
            </a:r>
            <a:r>
              <a:rPr sz="1250">
                <a:solidFill>
                  <a:srgbClr val="3B3535"/>
                </a:solidFill>
                <a:latin typeface="Sora Light"/>
              </a:rPr>
              <a:t>5–7 core operational duties prioritized by output ownership and clear authority.</a:t>
            </a:r>
          </a:p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Measurable KPIs &amp; Weights: </a:t>
            </a:r>
            <a:r>
              <a:rPr sz="1250">
                <a:solidFill>
                  <a:srgbClr val="3B3535"/>
                </a:solidFill>
                <a:latin typeface="Sora Light"/>
              </a:rPr>
              <a:t>Exactly 3–5 quantitative metrics linked directly to PMS scorecards with 100% total weight.</a:t>
            </a:r>
          </a:p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Competency Specifications: </a:t>
            </a:r>
            <a:r>
              <a:rPr sz="1250">
                <a:solidFill>
                  <a:srgbClr val="3B3535"/>
                </a:solidFill>
                <a:latin typeface="Sora Light"/>
              </a:rPr>
              <a:t>Required education, technical skills, certifications, and STAR behavioral proficiencies.</a:t>
            </a:r>
          </a:p>
          <a:p>
            <a:pPr>
              <a:lnSpc>
                <a:spcPct val="122000"/>
              </a:lnSpc>
              <a:spcAft>
                <a:spcPts val="600"/>
              </a:spcAft>
            </a:pPr>
            <a:r>
              <a:rPr sz="1250">
                <a:solidFill>
                  <a:srgbClr val="C92A2A"/>
                </a:solidFill>
                <a:latin typeface="Sora Bold"/>
              </a:rPr>
              <a:t>• </a:t>
            </a:r>
            <a:r>
              <a:rPr b="1" sz="1250">
                <a:solidFill>
                  <a:srgbClr val="1F1E1E"/>
                </a:solidFill>
                <a:latin typeface="Sora Bold"/>
              </a:rPr>
              <a:t>Working Conditions &amp; Safety: </a:t>
            </a:r>
            <a:r>
              <a:rPr sz="1250">
                <a:solidFill>
                  <a:srgbClr val="3B3535"/>
                </a:solidFill>
                <a:latin typeface="Sora Light"/>
              </a:rPr>
              <a:t>Shift hours, plant safety/PPE protocols, and physical travel requirements.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30936" y="777240"/>
            <a:ext cx="10927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>
                <a:solidFill>
                  <a:srgbClr val="1F1E1E"/>
                </a:solidFill>
                <a:latin typeface="Sora SemiBold"/>
              </a:defRPr>
            </a:pPr>
            <a:r>
              <a:t>Core Position Profiles &amp; Accountability Bands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936" y="1325880"/>
            <a:ext cx="109270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50">
                <a:solidFill>
                  <a:srgbClr val="3B3535"/>
                </a:solidFill>
                <a:latin typeface="Sora Light"/>
              </a:defRPr>
            </a:pPr>
            <a:r>
              <a:t>Standardized profiles eliminate ambiguity across leadership, supervisory, and frontline tiers.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0936" y="1874519"/>
            <a:ext cx="3474720" cy="457200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13816" y="2011680"/>
            <a:ext cx="3108960" cy="4297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MANAGEMENT TIER • GRADE 5</a:t>
            </a:r>
          </a:p>
          <a:p>
            <a:pPr>
              <a:spcAft>
                <a:spcPts val="200"/>
              </a:spcAft>
              <a:defRPr sz="2000">
                <a:solidFill>
                  <a:srgbClr val="1F1E1E"/>
                </a:solidFill>
                <a:latin typeface="Sora SemiBold"/>
              </a:defRPr>
            </a:pPr>
            <a:r>
              <a:t>HR Manager</a:t>
            </a:r>
          </a:p>
          <a:p>
            <a:pPr>
              <a:spcAft>
                <a:spcPts val="800"/>
              </a:spcAft>
              <a:defRPr sz="1100">
                <a:solidFill>
                  <a:srgbClr val="6B7280"/>
                </a:solidFill>
                <a:latin typeface="Sora Light"/>
              </a:defRPr>
            </a:pPr>
            <a:r>
              <a:t>Reports to: CEO | Band: $3,200 – $4,800</a:t>
            </a:r>
          </a:p>
          <a:p>
            <a:pPr>
              <a:spcAft>
                <a:spcPts val="1000"/>
              </a:spcAft>
              <a:defRPr sz="1200">
                <a:solidFill>
                  <a:srgbClr val="3B3535"/>
                </a:solidFill>
                <a:latin typeface="Sora Light"/>
              </a:defRPr>
            </a:pPr>
            <a:r>
              <a:t>Full-cycle HR leadership, OD turnaround, compliance governance, and retention across 94 HC.</a:t>
            </a:r>
          </a:p>
          <a:p>
            <a:pPr>
              <a:spcAft>
                <a:spcPts val="400"/>
              </a:spcAft>
              <a:defRPr b="1" sz="1150">
                <a:solidFill>
                  <a:srgbClr val="1F1E1E"/>
                </a:solidFill>
                <a:latin typeface="Sora Bold"/>
              </a:defRPr>
            </a:pPr>
            <a:r>
              <a:t>Weighted KPIs (100% Total):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90-Day Retention Rate: ≥ 95%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(30%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PMS Cycle On-Time Delivery: 100%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Recruitment SLA Adherence: ≤ 18 Days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Labor &amp; Legal Disputes: Zero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(20% weight)</a:t>
            </a:r>
          </a:p>
          <a:p>
            <a:pPr>
              <a:spcBef>
                <a:spcPts val="800"/>
              </a:spcBef>
            </a:pPr>
            <a:r>
              <a:rPr b="1" sz="1100">
                <a:solidFill>
                  <a:srgbClr val="1F1E1E"/>
                </a:solidFill>
                <a:latin typeface="Sora Bold"/>
              </a:rPr>
              <a:t>Core Competency: </a:t>
            </a:r>
            <a:r>
              <a:rPr sz="1100">
                <a:solidFill>
                  <a:srgbClr val="3B3535"/>
                </a:solidFill>
                <a:latin typeface="Sora Light"/>
              </a:rPr>
              <a:t>Labor law mastery, change leadership, compensation benchmarking.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52544" y="1874519"/>
            <a:ext cx="3474720" cy="457200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35424" y="2011680"/>
            <a:ext cx="3108960" cy="4297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SUPERVISORY TIER • GRADE 3</a:t>
            </a:r>
          </a:p>
          <a:p>
            <a:pPr>
              <a:spcAft>
                <a:spcPts val="200"/>
              </a:spcAft>
              <a:defRPr sz="2000">
                <a:solidFill>
                  <a:srgbClr val="1F1E1E"/>
                </a:solidFill>
                <a:latin typeface="Sora SemiBold"/>
              </a:defRPr>
            </a:pPr>
            <a:r>
              <a:t>Plant Line Supervisor</a:t>
            </a:r>
          </a:p>
          <a:p>
            <a:pPr>
              <a:spcAft>
                <a:spcPts val="800"/>
              </a:spcAft>
              <a:defRPr sz="1100">
                <a:solidFill>
                  <a:srgbClr val="6B7280"/>
                </a:solidFill>
                <a:latin typeface="Sora Light"/>
              </a:defRPr>
            </a:pPr>
            <a:r>
              <a:t>Reports to: Ops Manager | Band: $1,400 – $2,200</a:t>
            </a:r>
          </a:p>
          <a:p>
            <a:pPr>
              <a:spcAft>
                <a:spcPts val="1000"/>
              </a:spcAft>
              <a:defRPr sz="1200">
                <a:solidFill>
                  <a:srgbClr val="3B3535"/>
                </a:solidFill>
                <a:latin typeface="Sora Light"/>
              </a:defRPr>
            </a:pPr>
            <a:r>
              <a:t>Direct shift leadership, daily output quotas, scrap reduction, and shop-floor safety enforcement.</a:t>
            </a:r>
          </a:p>
          <a:p>
            <a:pPr>
              <a:spcAft>
                <a:spcPts val="400"/>
              </a:spcAft>
              <a:defRPr b="1" sz="1150">
                <a:solidFill>
                  <a:srgbClr val="1F1E1E"/>
                </a:solidFill>
                <a:latin typeface="Sora Bold"/>
              </a:defRPr>
            </a:pPr>
            <a:r>
              <a:t>Weighted KPIs (100% Total):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Daily Output Attainment: ≥ 10,000 units </a:t>
            </a:r>
            <a:r>
              <a:rPr b="1" sz="1050">
                <a:solidFill>
                  <a:srgbClr val="6B7280"/>
                </a:solidFill>
                <a:latin typeface="Sora Bold"/>
              </a:rPr>
              <a:t>(35%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Scrap &amp; Defect Rate: ≤ 1.2%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Zero Lost-Time Accidents: 100% OHS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(20%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Line Availability &amp; OEE: ≥ 85%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(20% weight)</a:t>
            </a:r>
          </a:p>
          <a:p>
            <a:pPr>
              <a:spcBef>
                <a:spcPts val="800"/>
              </a:spcBef>
            </a:pPr>
            <a:r>
              <a:rPr b="1" sz="1100">
                <a:solidFill>
                  <a:srgbClr val="1F1E1E"/>
                </a:solidFill>
                <a:latin typeface="Sora Bold"/>
              </a:rPr>
              <a:t>Core Competency: </a:t>
            </a:r>
            <a:r>
              <a:rPr sz="1100">
                <a:solidFill>
                  <a:srgbClr val="3B3535"/>
                </a:solidFill>
                <a:latin typeface="Sora Light"/>
              </a:rPr>
              <a:t>Lean manufacturing, 5S compliance, shift scheduling, root-cause triage.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83296" y="1874519"/>
            <a:ext cx="3474720" cy="457200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66176" y="2011680"/>
            <a:ext cx="3108960" cy="4297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OPERATIONAL TIER • GRADE 1</a:t>
            </a:r>
          </a:p>
          <a:p>
            <a:pPr>
              <a:spcAft>
                <a:spcPts val="200"/>
              </a:spcAft>
              <a:defRPr sz="2000">
                <a:solidFill>
                  <a:srgbClr val="1F1E1E"/>
                </a:solidFill>
                <a:latin typeface="Sora SemiBold"/>
              </a:defRPr>
            </a:pPr>
            <a:r>
              <a:t>Customer Service Agent</a:t>
            </a:r>
          </a:p>
          <a:p>
            <a:pPr>
              <a:spcAft>
                <a:spcPts val="800"/>
              </a:spcAft>
              <a:defRPr sz="1100">
                <a:solidFill>
                  <a:srgbClr val="6B7280"/>
                </a:solidFill>
                <a:latin typeface="Sora Light"/>
              </a:defRPr>
            </a:pPr>
            <a:r>
              <a:t>Reports to: Team Leader | Band: $550 – $900</a:t>
            </a:r>
          </a:p>
          <a:p>
            <a:pPr>
              <a:spcAft>
                <a:spcPts val="1000"/>
              </a:spcAft>
              <a:defRPr sz="1200">
                <a:solidFill>
                  <a:srgbClr val="3B3535"/>
                </a:solidFill>
                <a:latin typeface="Sora Light"/>
              </a:defRPr>
            </a:pPr>
            <a:r>
              <a:t>Omnichannel inbound contact resolution, first-call resolution, and customer satisfaction excellence.</a:t>
            </a:r>
          </a:p>
          <a:p>
            <a:pPr>
              <a:spcAft>
                <a:spcPts val="400"/>
              </a:spcAft>
              <a:defRPr b="1" sz="1150">
                <a:solidFill>
                  <a:srgbClr val="1F1E1E"/>
                </a:solidFill>
                <a:latin typeface="Sora Bold"/>
              </a:defRPr>
            </a:pPr>
            <a:r>
              <a:t>Weighted KPIs (100% Total):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CSAT Score Rating: ≥ 85%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(35%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First Contact Resolution (FCR): ≥ 80%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(25%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Average Handle Time (AHT): ≤ 4.5 min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(20% weight)</a:t>
            </a:r>
          </a:p>
          <a:p>
            <a:pPr>
              <a:spcAft>
                <a:spcPts val="3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00">
                <a:solidFill>
                  <a:srgbClr val="3B3535"/>
                </a:solidFill>
                <a:latin typeface="Sora Light"/>
              </a:rPr>
              <a:t>Schedule Adherence: ≥ 95% </a:t>
            </a:r>
            <a:r>
              <a:rPr b="1" sz="1050">
                <a:solidFill>
                  <a:srgbClr val="6B7280"/>
                </a:solidFill>
                <a:latin typeface="Sora Bold"/>
              </a:rPr>
              <a:t>(20% weight)</a:t>
            </a:r>
          </a:p>
          <a:p>
            <a:pPr>
              <a:spcBef>
                <a:spcPts val="800"/>
              </a:spcBef>
            </a:pPr>
            <a:r>
              <a:rPr b="1" sz="1100">
                <a:solidFill>
                  <a:srgbClr val="1F1E1E"/>
                </a:solidFill>
                <a:latin typeface="Sora Bold"/>
              </a:rPr>
              <a:t>Core Competency: </a:t>
            </a:r>
            <a:r>
              <a:rPr sz="1100">
                <a:solidFill>
                  <a:srgbClr val="3B3535"/>
                </a:solidFill>
                <a:latin typeface="Sora Light"/>
              </a:rPr>
              <a:t>CRM ticketing speed, active listening, de-escalation, bilingual fluency.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30936" y="777240"/>
            <a:ext cx="10927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>
                <a:solidFill>
                  <a:srgbClr val="1F1E1E"/>
                </a:solidFill>
                <a:latin typeface="Sora SemiBold"/>
              </a:defRPr>
            </a:pPr>
            <a:r>
              <a:t>Talent Acquisition — 18-Day Fast-Track SLA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936" y="1325880"/>
            <a:ext cx="109270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50">
                <a:solidFill>
                  <a:srgbClr val="3B3535"/>
                </a:solidFill>
                <a:latin typeface="Sora Light"/>
              </a:defRPr>
            </a:pPr>
            <a:r>
              <a:t>Replaced chaotic 60-day agency hiring with a structured, competency-based 4-stage pipeline.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0936" y="1874519"/>
            <a:ext cx="2560320" cy="31089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95528" y="2011680"/>
            <a:ext cx="2231136" cy="2834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STAGE 1 • DAYS 1–4</a:t>
            </a:r>
          </a:p>
          <a:p>
            <a:pPr>
              <a:spcAft>
                <a:spcPts val="800"/>
              </a:spcAft>
              <a:defRPr sz="1600">
                <a:solidFill>
                  <a:srgbClr val="1F1E1E"/>
                </a:solidFill>
                <a:latin typeface="Sora SemiBold"/>
              </a:defRPr>
            </a:pPr>
            <a:r>
              <a:t>Sourcing &amp; AI Screening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Targeted sourcing via professional networks &amp; niche job portals.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Standardized ATS scoring rubric against 6-section JD criteria.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15-minute phone screening by HR Talent Specialist.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19856" y="1874519"/>
            <a:ext cx="2560320" cy="31089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84448" y="2011680"/>
            <a:ext cx="2231136" cy="2834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STAGE 2 • DAYS 5–8</a:t>
            </a:r>
          </a:p>
          <a:p>
            <a:pPr>
              <a:spcAft>
                <a:spcPts val="800"/>
              </a:spcAft>
              <a:defRPr sz="1600">
                <a:solidFill>
                  <a:srgbClr val="1F1E1E"/>
                </a:solidFill>
                <a:latin typeface="Sora SemiBold"/>
              </a:defRPr>
            </a:pPr>
            <a:r>
              <a:t>Work-Sample Testing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Factory: Machine setup simulation &amp; safety hazard audit.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Call Center: Inbound audio simulation &amp; CRM ticketing test.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Commercial: 10-minute mock sales pitch &amp; territory forecast.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08776" y="1874519"/>
            <a:ext cx="2560320" cy="31089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73368" y="2011680"/>
            <a:ext cx="2231136" cy="2834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STAGE 3 • DAYS 9–13</a:t>
            </a:r>
          </a:p>
          <a:p>
            <a:pPr>
              <a:spcAft>
                <a:spcPts val="800"/>
              </a:spcAft>
              <a:defRPr sz="1600">
                <a:solidFill>
                  <a:srgbClr val="1F1E1E"/>
                </a:solidFill>
                <a:latin typeface="Sora SemiBold"/>
              </a:defRPr>
            </a:pPr>
            <a:r>
              <a:t>STAR Competency Panel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Structured behavioral interview (Situation, Task, Action, Result).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Joint hiring panel: Department Manager + HR Specialist.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Objective 1–5 scoring rubric eliminates interviewer bias.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97696" y="1874519"/>
            <a:ext cx="2560320" cy="31089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62288" y="2011680"/>
            <a:ext cx="2231136" cy="2834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STAGE 4 • DAYS 14–18</a:t>
            </a:r>
          </a:p>
          <a:p>
            <a:pPr>
              <a:spcAft>
                <a:spcPts val="800"/>
              </a:spcAft>
              <a:defRPr sz="1600">
                <a:solidFill>
                  <a:srgbClr val="1F1E1E"/>
                </a:solidFill>
                <a:latin typeface="Sora SemiBold"/>
              </a:defRPr>
            </a:pPr>
            <a:r>
              <a:t>Offer &amp; Verification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48-hour formal offer aligned with Market P50 salary scale.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Dual reference check &amp; criminal record verification.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Digital signature acceptance &amp; pre-boarding kit dispatched.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" y="5166360"/>
            <a:ext cx="10927080" cy="1051560"/>
          </a:xfrm>
          <a:prstGeom prst="roundRect">
            <a:avLst/>
          </a:prstGeom>
          <a:solidFill>
            <a:srgbClr val="F9D2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5257800"/>
            <a:ext cx="104698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b="1" sz="1100">
                <a:solidFill>
                  <a:srgbClr val="1F1E1E"/>
                </a:solidFill>
                <a:latin typeface="Sora Bold"/>
              </a:defRPr>
            </a:pPr>
            <a:r>
              <a:t>TALENT ACQUISITION TURNAROUND METRICS</a:t>
            </a:r>
          </a:p>
          <a:p>
            <a:r>
              <a:rPr b="1" sz="1300">
                <a:solidFill>
                  <a:srgbClr val="1F1E1E"/>
                </a:solidFill>
                <a:latin typeface="Sora Bold"/>
              </a:rPr>
              <a:t>Time-to-Hire: 60 Days → 18 Days (−70.0%)    |    </a:t>
            </a:r>
            <a:r>
              <a:rPr b="1" sz="1300">
                <a:solidFill>
                  <a:srgbClr val="1F1E1E"/>
                </a:solidFill>
                <a:latin typeface="Sora Bold"/>
              </a:rPr>
              <a:t>Cost-per-Hire: $3,200 → $600 (−81.2%)    |    </a:t>
            </a:r>
            <a:r>
              <a:rPr b="1" sz="1300">
                <a:solidFill>
                  <a:srgbClr val="C92A2A"/>
                </a:solidFill>
                <a:latin typeface="Sora Bold"/>
              </a:rPr>
              <a:t>90-Day Early Attrition: 45% → &lt; 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ask4_onboarding_17892876018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691640"/>
            <a:ext cx="5239512" cy="310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640" y="960120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>
                <a:solidFill>
                  <a:srgbClr val="1F1E1E"/>
                </a:solidFill>
                <a:latin typeface="Sora SemiBold"/>
              </a:defRPr>
            </a:pPr>
            <a:r>
              <a:t>Talent Onboarding — 30-60-90 Day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3640" y="1783080"/>
            <a:ext cx="5303520" cy="4572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Phase 1: Days 1–30 (Learn &amp; Absorb): </a:t>
            </a:r>
            <a:r>
              <a:rPr sz="1300">
                <a:solidFill>
                  <a:srgbClr val="3B3535"/>
                </a:solidFill>
                <a:latin typeface="Sora Light"/>
              </a:rPr>
              <a:t>Dedicated peer buddy assigned, HR orientation, IT/ERP access, and senior shadowing.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Phase 2: Days 31–60 (Contribute &amp; Apply): </a:t>
            </a:r>
            <a:r>
              <a:rPr sz="1300">
                <a:solidFill>
                  <a:srgbClr val="3B3535"/>
                </a:solidFill>
                <a:latin typeface="Sora Light"/>
              </a:rPr>
              <a:t>Supervised execution on live customer tickets or factory lines; bi-weekly manager syncs.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Phase 3: Days 61–90 (Own &amp; Excel): </a:t>
            </a:r>
            <a:r>
              <a:rPr sz="1300">
                <a:solidFill>
                  <a:srgbClr val="3B3535"/>
                </a:solidFill>
                <a:latin typeface="Sora Light"/>
              </a:rPr>
              <a:t>Full independent quota delivery, comprehensive 90-day review rubric, and regular confirmation.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Structured Buddy &amp; Mentor Program: </a:t>
            </a:r>
            <a:r>
              <a:rPr sz="1300">
                <a:solidFill>
                  <a:srgbClr val="3B3535"/>
                </a:solidFill>
                <a:latin typeface="Sora Light"/>
              </a:rPr>
              <a:t>Experienced mentors guide new hires, easing early stress and accelerating integration.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Turnaround Retention Impact: </a:t>
            </a:r>
            <a:r>
              <a:rPr sz="1300">
                <a:solidFill>
                  <a:srgbClr val="3B3535"/>
                </a:solidFill>
                <a:latin typeface="Sora Light"/>
              </a:rPr>
              <a:t>First 90-day turnover dropped from 45% to &lt; 5%, saving $180,000+ in hiring churn.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ask5_handbook_17892876254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691640"/>
            <a:ext cx="5239512" cy="310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640" y="960120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>
                <a:solidFill>
                  <a:srgbClr val="1F1E1E"/>
                </a:solidFill>
                <a:latin typeface="Sora SemiBold"/>
              </a:defRPr>
            </a:pPr>
            <a:r>
              <a:t>HR Governance &amp; Employee Handbook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3640" y="1783080"/>
            <a:ext cx="5303520" cy="4572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10-Chapter Comprehensive Framework: </a:t>
            </a:r>
            <a:r>
              <a:rPr sz="1300">
                <a:solidFill>
                  <a:srgbClr val="3B3535"/>
                </a:solidFill>
                <a:latin typeface="Sora Light"/>
              </a:rPr>
              <a:t>Codified policies spanning work hours, overtime, conduct, leaves, and safety standards.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Statutory Labor Law Compliance: </a:t>
            </a:r>
            <a:r>
              <a:rPr sz="1300">
                <a:solidFill>
                  <a:srgbClr val="3B3535"/>
                </a:solidFill>
                <a:latin typeface="Sora Light"/>
              </a:rPr>
              <a:t>Full compliance with 48 hrs/wk limits, overtime rates (135% day / 170% night), and leaves.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Occupational Health &amp; Safety (OHS): </a:t>
            </a:r>
            <a:r>
              <a:rPr sz="1300">
                <a:solidFill>
                  <a:srgbClr val="3B3535"/>
                </a:solidFill>
                <a:latin typeface="Sora Light"/>
              </a:rPr>
              <a:t>Mandatory PPE rules on the plant floor and daily 10-minute safety toolbox briefings.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Confidential Grievance Escalation: </a:t>
            </a:r>
            <a:r>
              <a:rPr sz="1300">
                <a:solidFill>
                  <a:srgbClr val="3B3535"/>
                </a:solidFill>
                <a:latin typeface="Sora Light"/>
              </a:rPr>
              <a:t>Transparent 3-tier escalation (Supervisor → HR → CEO) with guaranteed 5-day SLA.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Complete Legal Risk Mitigation: </a:t>
            </a:r>
            <a:r>
              <a:rPr sz="1300">
                <a:solidFill>
                  <a:srgbClr val="3B3535"/>
                </a:solidFill>
                <a:latin typeface="Sora Light"/>
              </a:rPr>
              <a:t>Replaces arbitrary penalties with documented, legally auditable compliance records.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30936" y="777240"/>
            <a:ext cx="10927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>
                <a:solidFill>
                  <a:srgbClr val="1F1E1E"/>
                </a:solidFill>
                <a:latin typeface="Sora SemiBold"/>
              </a:defRPr>
            </a:pPr>
            <a:r>
              <a:t>Progressive Disciplinary Action Matrix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936" y="1325880"/>
            <a:ext cx="109270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50">
                <a:solidFill>
                  <a:srgbClr val="3B3535"/>
                </a:solidFill>
                <a:latin typeface="Sora Light"/>
              </a:defRPr>
            </a:pPr>
            <a:r>
              <a:t>4-stage escalation ensures procedural fairness, rehabilitation, and full Labor Law Article 69 compliance.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0936" y="1874519"/>
            <a:ext cx="2560320" cy="438912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95528" y="2011680"/>
            <a:ext cx="2231136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STAGE 1 • 6-MONTH EXPIRY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Verbal Warning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Infraction Trigger:
</a:t>
            </a:r>
            <a:r>
              <a:rPr sz="1150">
                <a:solidFill>
                  <a:srgbClr val="3B3535"/>
                </a:solidFill>
                <a:latin typeface="Sora Light"/>
              </a:rPr>
              <a:t>Minor tardiness (&lt; 15 min), dress code violation, or minor procedural non-compliance.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Corrective Action:
</a:t>
            </a:r>
            <a:r>
              <a:rPr sz="1150">
                <a:solidFill>
                  <a:srgbClr val="3B3535"/>
                </a:solidFill>
                <a:latin typeface="Sora Light"/>
              </a:rPr>
              <a:t>Private supervisory counseling session; root-cause discussion and improvement commitment.</a:t>
            </a:r>
          </a:p>
          <a:p>
            <a:r>
              <a:rPr b="1" sz="1100">
                <a:solidFill>
                  <a:srgbClr val="1F1E1E"/>
                </a:solidFill>
                <a:latin typeface="Sora Bold"/>
              </a:rPr>
              <a:t>Governance Record:
</a:t>
            </a:r>
            <a:r>
              <a:rPr sz="1150">
                <a:solidFill>
                  <a:srgbClr val="3B3535"/>
                </a:solidFill>
                <a:latin typeface="Sora Light"/>
              </a:rPr>
              <a:t>Documented counseling note signed by employee and supervisor; expires after 6 clean months.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19856" y="1874519"/>
            <a:ext cx="2560320" cy="438912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84448" y="2011680"/>
            <a:ext cx="2231136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STAGE 2 • 12-MONTH EXPIRY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Written Warning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Infraction Trigger:
</a:t>
            </a:r>
            <a:r>
              <a:rPr sz="1150">
                <a:solidFill>
                  <a:srgbClr val="3B3535"/>
                </a:solidFill>
                <a:latin typeface="Sora Light"/>
              </a:rPr>
              <a:t>Repeated Stage 1 infraction within 6 months or single unexcused absence (1 day).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Corrective Action:
</a:t>
            </a:r>
            <a:r>
              <a:rPr sz="1150">
                <a:solidFill>
                  <a:srgbClr val="3B3535"/>
                </a:solidFill>
                <a:latin typeface="Sora Light"/>
              </a:rPr>
              <a:t>Formal HR consultation; structured 30-day Corrective Action Plan (CAP) established.</a:t>
            </a:r>
          </a:p>
          <a:p>
            <a:r>
              <a:rPr b="1" sz="1100">
                <a:solidFill>
                  <a:srgbClr val="1F1E1E"/>
                </a:solidFill>
                <a:latin typeface="Sora Bold"/>
              </a:rPr>
              <a:t>Governance Record:
</a:t>
            </a:r>
            <a:r>
              <a:rPr sz="1150">
                <a:solidFill>
                  <a:srgbClr val="3B3535"/>
                </a:solidFill>
                <a:latin typeface="Sora Light"/>
              </a:rPr>
              <a:t>Official warning letter placed in HR personnel file; mandatory bi-weekly progress review.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08776" y="1874519"/>
            <a:ext cx="2560320" cy="438912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73368" y="2011680"/>
            <a:ext cx="2231136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STAGE 3 • FINAL NOTICE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Final Notice &amp; Suspension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Infraction Trigger:
</a:t>
            </a:r>
            <a:r>
              <a:rPr sz="1150">
                <a:solidFill>
                  <a:srgbClr val="3B3535"/>
                </a:solidFill>
                <a:latin typeface="Sora Light"/>
              </a:rPr>
              <a:t>Third recurring violation or serious misconduct (safety protocol breach, insubordination).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Corrective Action:
</a:t>
            </a:r>
            <a:r>
              <a:rPr sz="1150">
                <a:solidFill>
                  <a:srgbClr val="3B3535"/>
                </a:solidFill>
                <a:latin typeface="Sora Light"/>
              </a:rPr>
              <a:t>Formal HR disciplinary hearing; 1–3 day unpaid suspension; employee right to peer representation.</a:t>
            </a:r>
          </a:p>
          <a:p>
            <a:r>
              <a:rPr b="1" sz="1100">
                <a:solidFill>
                  <a:srgbClr val="1F1E1E"/>
                </a:solidFill>
                <a:latin typeface="Sora Bold"/>
              </a:rPr>
              <a:t>Governance Record:
</a:t>
            </a:r>
            <a:r>
              <a:rPr sz="1150">
                <a:solidFill>
                  <a:srgbClr val="3B3535"/>
                </a:solidFill>
                <a:latin typeface="Sora Light"/>
              </a:rPr>
              <a:t>Final formal letter explicitly stating that any further breach results in immediate dismissal.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97696" y="1874519"/>
            <a:ext cx="2560320" cy="438912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62288" y="2011680"/>
            <a:ext cx="2231136" cy="4114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00">
                <a:solidFill>
                  <a:srgbClr val="C92A2A"/>
                </a:solidFill>
                <a:latin typeface="Sora Bold"/>
              </a:defRPr>
            </a:pPr>
            <a:r>
              <a:t>STAGE 4 • IMMEDIATE TERMINATION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Article 69 Dismissal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Infraction Trigger:
</a:t>
            </a:r>
            <a:r>
              <a:rPr sz="1150">
                <a:solidFill>
                  <a:srgbClr val="3B3535"/>
                </a:solidFill>
                <a:latin typeface="Sora Light"/>
              </a:rPr>
              <a:t>Fourth recurring breach or gross misconduct (theft, physical violence, fraud, deliberate sabotage).</a:t>
            </a:r>
          </a:p>
          <a:p>
            <a:pPr>
              <a:spcAft>
                <a:spcPts val="600"/>
              </a:spcAft>
            </a:pPr>
            <a:r>
              <a:rPr b="1" sz="1100">
                <a:solidFill>
                  <a:srgbClr val="1F1E1E"/>
                </a:solidFill>
                <a:latin typeface="Sora Bold"/>
              </a:rPr>
              <a:t>Corrective Action:
</a:t>
            </a:r>
            <a:r>
              <a:rPr sz="1150">
                <a:solidFill>
                  <a:srgbClr val="3B3535"/>
                </a:solidFill>
                <a:latin typeface="Sora Light"/>
              </a:rPr>
              <a:t>Formal legal inquiry committee, witness statements, and CEO executive signoff.</a:t>
            </a:r>
          </a:p>
          <a:p>
            <a:r>
              <a:rPr b="1" sz="1100">
                <a:solidFill>
                  <a:srgbClr val="1F1E1E"/>
                </a:solidFill>
                <a:latin typeface="Sora Bold"/>
              </a:rPr>
              <a:t>Governance Record:
</a:t>
            </a:r>
            <a:r>
              <a:rPr sz="1150">
                <a:solidFill>
                  <a:srgbClr val="3B3535"/>
                </a:solidFill>
                <a:latin typeface="Sora Light"/>
              </a:rPr>
              <a:t>Lawful employment contract termination under Labor Law Article 69 with zero severance liability.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ask6_pms_dashboard_17892876507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691640"/>
            <a:ext cx="5239512" cy="310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640" y="960120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>
                <a:solidFill>
                  <a:srgbClr val="1F1E1E"/>
                </a:solidFill>
                <a:latin typeface="Sora SemiBold"/>
              </a:defRPr>
            </a:pPr>
            <a:r>
              <a:t>Continuous PMS &amp; 100% Weighted Scorecards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3640" y="1783080"/>
            <a:ext cx="5303520" cy="4572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Agile Quarterly Review Cadence: </a:t>
            </a:r>
            <a:r>
              <a:rPr sz="1300">
                <a:solidFill>
                  <a:srgbClr val="3B3535"/>
                </a:solidFill>
                <a:latin typeface="Sora Light"/>
              </a:rPr>
              <a:t>Replaced annual appraisals with 4 quarterly cycles (Q1–Q4) and monthly coaching syncs.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100% Mathematically Weighted Scorecards: </a:t>
            </a:r>
            <a:r>
              <a:rPr sz="1300">
                <a:solidFill>
                  <a:srgbClr val="3B3535"/>
                </a:solidFill>
                <a:latin typeface="Sora Light"/>
              </a:rPr>
              <a:t>Exactly 3–5 quantitative KPIs per role totaling 100%; eliminates supervisor bias and ambiguity.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Standardized 5-Tier Rating Scale: </a:t>
            </a:r>
            <a:r>
              <a:rPr sz="1300">
                <a:solidFill>
                  <a:srgbClr val="3B3535"/>
                </a:solidFill>
                <a:latin typeface="Sora Light"/>
              </a:rPr>
              <a:t>1 (Unsatisfactory &lt;70%), 2 (Needs Imp 70-84%), 3 (Meets 85-100%), 4 (Exceeds 101-115%), 5 (Outstanding &gt;115%).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Performance Improvement Plan (PIP): </a:t>
            </a:r>
            <a:r>
              <a:rPr sz="1300">
                <a:solidFill>
                  <a:srgbClr val="3B3535"/>
                </a:solidFill>
                <a:latin typeface="Sora Light"/>
              </a:rPr>
              <a:t>Mandatory 60-day structured coaching plan for low performers prior to any disciplinary transition.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Merit-Based Rewards Linkage: </a:t>
            </a:r>
            <a:r>
              <a:rPr sz="1300">
                <a:solidFill>
                  <a:srgbClr val="3B3535"/>
                </a:solidFill>
                <a:latin typeface="Sora Light"/>
              </a:rPr>
              <a:t>Direct mathematical link between PMS rating and quarterly sales commissions, bonuses, and growth.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30936" y="777240"/>
            <a:ext cx="10927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>
                <a:solidFill>
                  <a:srgbClr val="1F1E1E"/>
                </a:solidFill>
                <a:latin typeface="Sora SemiBold"/>
              </a:defRPr>
            </a:pPr>
            <a:r>
              <a:t>Salary Structure &amp; Market P50 Benchmark Scale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936" y="1325880"/>
            <a:ext cx="109270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50">
                <a:solidFill>
                  <a:srgbClr val="3B3535"/>
                </a:solidFill>
                <a:latin typeface="Sora Light"/>
              </a:defRPr>
            </a:pPr>
            <a:r>
              <a:t>Calibrated 6-grade salary structure aligned with Market P50 median, resolving legacy pay compression.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0936" y="1874519"/>
          <a:ext cx="1092708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/>
                <a:gridCol w="2011680"/>
                <a:gridCol w="3063240"/>
                <a:gridCol w="914400"/>
                <a:gridCol w="1005840"/>
                <a:gridCol w="914400"/>
                <a:gridCol w="914400"/>
                <a:gridCol w="1005840"/>
              </a:tblGrid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Grade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Level / Tier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Benchmark Positions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Min Pay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Market P50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Max Pay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Spread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100">
                          <a:solidFill>
                            <a:srgbClr val="FFFFFF"/>
                          </a:solidFill>
                          <a:latin typeface="Sora Bold"/>
                        </a:defRPr>
                      </a:pPr>
                      <a:r>
                        <a:t>Target HC</a:t>
                      </a:r>
                    </a:p>
                  </a:txBody>
                  <a:tcPr>
                    <a:solidFill>
                      <a:srgbClr val="1F1E1E"/>
                    </a:solidFill>
                  </a:tcPr>
                </a:tc>
              </a:tr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1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Frontline Operations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CS Agents, Plant Machine Operators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$550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$700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$900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63.6%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55 HC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</a:tr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Operational Specialists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TA Specialist, Payroll Officer, Senior Plant Tech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$850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$1,100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$1,450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70.6%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4 HC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3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First-Line Supervision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Production Line Supervisors, CS Team Leaders, Sr Accountants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$1,400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$1,750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$2,200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57.1%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6 HC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</a:tr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Commercial &amp; Key Leads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Commercial Sales Reps, QA/WFM Specialist, Procurement Lead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$1,800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$2,300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$3,000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66.7%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23 HC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44137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5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Department Managers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HR Manager, Finance Head, Plant Operations Manager, CS Manager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$3,200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$4,000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$4,800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50.0%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5 HC</a:t>
                      </a:r>
                    </a:p>
                  </a:txBody>
                  <a:tcPr>
                    <a:solidFill>
                      <a:srgbClr val="F8F9FA"/>
                    </a:solidFill>
                  </a:tcPr>
                </a:tc>
              </a:tr>
              <a:tr h="444138">
                <a:tc>
                  <a:txBody>
                    <a:bodyPr lIns="73152" rIns="73152" tIns="54864" bIns="54864"/>
                    <a:lstStyle/>
                    <a:p>
                      <a:pPr algn="l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GRADE 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Executive Leadership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l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VP Commercial ($6.5k–$9.5k), Chief Executive Officer ($10k–$13.2k)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$6,500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C92A2A"/>
                          </a:solidFill>
                          <a:latin typeface="Sora Bold"/>
                        </a:defRPr>
                      </a:pPr>
                      <a:r>
                        <a:t>$9,500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$13,200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0" sz="1050">
                          <a:solidFill>
                            <a:srgbClr val="3B3535"/>
                          </a:solidFill>
                          <a:latin typeface="Sora Light"/>
                        </a:defRPr>
                      </a:pPr>
                      <a:r>
                        <a:t>103.1%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3152" rIns="73152" tIns="54864" bIns="54864"/>
                    <a:lstStyle/>
                    <a:p>
                      <a:pPr algn="ctr">
                        <a:defRPr b="1" sz="1050">
                          <a:solidFill>
                            <a:srgbClr val="1F1E1E"/>
                          </a:solidFill>
                          <a:latin typeface="Sora Bold"/>
                        </a:defRPr>
                      </a:pPr>
                      <a:r>
                        <a:t>1 HC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30936" y="5166360"/>
            <a:ext cx="10927080" cy="1051560"/>
          </a:xfrm>
          <a:prstGeom prst="roundRect">
            <a:avLst/>
          </a:prstGeom>
          <a:solidFill>
            <a:srgbClr val="F9D2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5257800"/>
            <a:ext cx="104698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b="1" sz="1100">
                <a:solidFill>
                  <a:srgbClr val="1F1E1E"/>
                </a:solidFill>
                <a:latin typeface="Sora Bold"/>
              </a:defRPr>
            </a:pPr>
            <a:r>
              <a:t>SALARY SCALE GOVERNANCE &amp; PRINCIPLES</a:t>
            </a:r>
          </a:p>
          <a:p>
            <a:r>
              <a:rPr b="1" sz="1200">
                <a:solidFill>
                  <a:srgbClr val="1F1E1E"/>
                </a:solidFill>
                <a:latin typeface="Sora Bold"/>
              </a:rPr>
              <a:t>15% – 25% Grade Overlap: </a:t>
            </a:r>
            <a:r>
              <a:rPr sz="1200">
                <a:solidFill>
                  <a:srgbClr val="3B3535"/>
                </a:solidFill>
                <a:latin typeface="Sora Light"/>
              </a:rPr>
              <a:t>Allows experienced frontline contributors to earn within higher ranges without artificial supervisory promotion. Eliminates internal equity friction and anchors all packages firmly to the market P50 median.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ask7_savings_roi_17892876745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691640"/>
            <a:ext cx="5239512" cy="310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640" y="960120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>
                <a:solidFill>
                  <a:srgbClr val="1F1E1E"/>
                </a:solidFill>
                <a:latin typeface="Sora SemiBold"/>
              </a:defRPr>
            </a:pPr>
            <a:r>
              <a:t>Financial Turnaround ROI — $1.42M Annual Savings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3640" y="1783080"/>
            <a:ext cx="5303520" cy="4572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Monthly Payroll Reduction (−52.4%): </a:t>
            </a:r>
            <a:r>
              <a:rPr sz="1300">
                <a:solidFill>
                  <a:srgbClr val="3B3535"/>
                </a:solidFill>
                <a:latin typeface="Sora Light"/>
              </a:rPr>
              <a:t>Monthly payroll drops from $226,300 (200 HC) to $107,750 (94 HC) — saving $118,550 every single month.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Annual Run-Rate Cash Savings: </a:t>
            </a:r>
            <a:r>
              <a:rPr sz="1300">
                <a:solidFill>
                  <a:srgbClr val="3B3535"/>
                </a:solidFill>
                <a:latin typeface="Sora Light"/>
              </a:rPr>
              <a:t>Generates $1,422,600 in annualized cash savings (71.13M EGP), driving Apex back into operational profitability.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Rapid Severance Amortization: </a:t>
            </a:r>
            <a:r>
              <a:rPr sz="1300">
                <a:solidFill>
                  <a:srgbClr val="3B3535"/>
                </a:solidFill>
                <a:latin typeface="Sora Light"/>
              </a:rPr>
              <a:t>One-time restructuring severance ($367,500) is fully paid back in just 3.1 months of payroll savings.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Recruitment &amp; Retention Dividends: </a:t>
            </a:r>
            <a:r>
              <a:rPr sz="1300">
                <a:solidFill>
                  <a:srgbClr val="3B3535"/>
                </a:solidFill>
                <a:latin typeface="Sora Light"/>
              </a:rPr>
              <a:t>Cutting turnover from 38% to 12% saves an additional $195,000 annually in agency markups and rework.</a:t>
            </a:r>
          </a:p>
          <a:p>
            <a:pPr>
              <a:lnSpc>
                <a:spcPct val="122000"/>
              </a:lnSpc>
              <a:spcAft>
                <a:spcPts val="800"/>
              </a:spcAft>
            </a:pPr>
            <a:r>
              <a:rPr sz="1300">
                <a:solidFill>
                  <a:srgbClr val="C92A2A"/>
                </a:solidFill>
                <a:latin typeface="Sora Bold"/>
              </a:rPr>
              <a:t>• </a:t>
            </a:r>
            <a:r>
              <a:rPr b="1" sz="1300">
                <a:solidFill>
                  <a:srgbClr val="1F1E1E"/>
                </a:solidFill>
                <a:latin typeface="Sora Bold"/>
              </a:rPr>
              <a:t>Revenue Productivity Surge: </a:t>
            </a:r>
            <a:r>
              <a:rPr sz="1300">
                <a:solidFill>
                  <a:srgbClr val="3B3535"/>
                </a:solidFill>
                <a:latin typeface="Sora Light"/>
              </a:rPr>
              <a:t>Output per employee doubles from $50,000 to $106,383 (+112.8%), proving high operating efficiency.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451769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Strategic Overview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31908" y="2117824"/>
            <a:ext cx="10927878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Executive Summary &amp; Turnaround Transformation Scorecard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31908" y="2685455"/>
            <a:ext cx="10927878" cy="577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Transforming a 200-HC operational crisis into a validated 94-HC lean operating model.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3466405"/>
            <a:ext cx="1551742" cy="19397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09269" y="3466405"/>
            <a:ext cx="3573770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Before: Operational Crisis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2409269" y="3871516"/>
            <a:ext cx="3573770" cy="1155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200 staff across 7 redundant layers
• $226.3k/mo wage drain ($2.72M/yr)
• 38% turnover &amp; 45% 90-day churn
• Revenue down 33%, CSAT collapsed to 62%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656" y="3466405"/>
            <a:ext cx="1551742" cy="193972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986017" y="3466405"/>
            <a:ext cx="3573770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After: Stabilized &amp; Lean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7986017" y="3871516"/>
            <a:ext cx="3573770" cy="1155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Lean 94 staff in flat 4-tier hierarchy
• $1.42M/yr savings (71.13M EGP, -52.4%)
• Turnover stabilized ≤12% (18-day hire)
• 100% quarterly weighted KPI scorecards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30936" y="777240"/>
            <a:ext cx="10927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>
                <a:solidFill>
                  <a:srgbClr val="1F1E1E"/>
                </a:solidFill>
                <a:latin typeface="Sora SemiBold"/>
              </a:defRPr>
            </a:pPr>
            <a:r>
              <a:t>90-Day Turnaround Implementation 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936" y="1325880"/>
            <a:ext cx="109270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50">
                <a:solidFill>
                  <a:srgbClr val="3B3535"/>
                </a:solidFill>
                <a:latin typeface="Sora Light"/>
              </a:defRPr>
            </a:pPr>
            <a:r>
              <a:t>Structured 3-phase execution ensures operational continuity, legal compliance, and cultural stability.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0936" y="1874519"/>
            <a:ext cx="3474720" cy="338328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13816" y="2011680"/>
            <a:ext cx="3108960" cy="3108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MONTH 1 • DAYS 1–30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Rightsizing &amp; Transition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Execute voluntary separation &amp; Article 69 severance packages ($367.5k).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Deploy new 4-tier organizational hierarchy and reporting lines.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Stabilize frontline shifts (CS 32 HC, Factory 30 HC, Sales 23 HC).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Appoint internal talent champions to maintain operational morale.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52544" y="1874519"/>
            <a:ext cx="3474720" cy="338328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35424" y="2011680"/>
            <a:ext cx="3108960" cy="3108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MONTH 2 • DAYS 31–60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Governance &amp; Alignment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Distribute codified 10-Chapter Employee Handbook to all 94 employees.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Adjust base compensation to Market P50 salary architecture.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Implement 18-Day TA workflow and 30-60-90 Onboarding buddy system.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Establish Joint Health &amp; Safety Committee and daily toolbox talks.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83296" y="1874519"/>
            <a:ext cx="3474720" cy="338328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66176" y="2011680"/>
            <a:ext cx="3108960" cy="3108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b="1" sz="1050">
                <a:solidFill>
                  <a:srgbClr val="C92A2A"/>
                </a:solidFill>
                <a:latin typeface="Sora Bold"/>
              </a:defRPr>
            </a:pPr>
            <a:r>
              <a:t>MONTH 3 • DAYS 61–90</a:t>
            </a:r>
          </a:p>
          <a:p>
            <a:pPr>
              <a:spcAft>
                <a:spcPts val="800"/>
              </a:spcAft>
              <a:defRPr sz="1800">
                <a:solidFill>
                  <a:srgbClr val="1F1E1E"/>
                </a:solidFill>
                <a:latin typeface="Sora SemiBold"/>
              </a:defRPr>
            </a:pPr>
            <a:r>
              <a:t>Performance &amp; Steady State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Roll out 100% weighted quarterly KPI scorecards across all departments.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Conduct first monthly operational 1-on-1 performance coaching syncs.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Audit span of control ratios (1:6 frontline) and overhead limit (8.51%).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sz="1100">
                <a:solidFill>
                  <a:srgbClr val="C92A2A"/>
                </a:solidFill>
                <a:latin typeface="Sora Bold"/>
              </a:rPr>
              <a:t>• </a:t>
            </a:r>
            <a:r>
              <a:rPr sz="1150">
                <a:solidFill>
                  <a:srgbClr val="3B3535"/>
                </a:solidFill>
                <a:latin typeface="Sora Light"/>
              </a:rPr>
              <a:t>Transition leadership to Business-As-Usual (BAU) operating rhythm.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" y="5440680"/>
            <a:ext cx="10927080" cy="777240"/>
          </a:xfrm>
          <a:prstGeom prst="roundRect">
            <a:avLst/>
          </a:prstGeom>
          <a:solidFill>
            <a:srgbClr val="F9D2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5532120"/>
            <a:ext cx="10469880" cy="594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b="1" sz="1200">
                <a:solidFill>
                  <a:srgbClr val="1F1E1E"/>
                </a:solidFill>
                <a:latin typeface="Sora Bold"/>
              </a:rPr>
              <a:t>CAPSTONE DEFENSE READY: </a:t>
            </a:r>
            <a:r>
              <a:rPr sz="1200">
                <a:solidFill>
                  <a:srgbClr val="3B3535"/>
                </a:solidFill>
                <a:latin typeface="Sora Light"/>
              </a:rPr>
              <a:t>Full 7-Task Turnaround Package finalized for Academic Submission &amp; Presentation to Dr. Marwa Agha — Complete 20-slide cohesive executive deck with 9-speaker scripts.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1746548"/>
            <a:ext cx="5243679" cy="26244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5570" y="2944503"/>
            <a:ext cx="984793" cy="15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Low Urgency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2634651" y="4143686"/>
            <a:ext cx="1240568" cy="155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Low Severity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4861894" y="2944503"/>
            <a:ext cx="984794" cy="15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High Urgency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2631704" y="1850415"/>
            <a:ext cx="1240568" cy="155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High Severity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2101330" y="3623202"/>
            <a:ext cx="1010985" cy="11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High turnover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3489469" y="3569508"/>
            <a:ext cx="1010985" cy="235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Recruitment cost spike</a:t>
            </a:r>
            <a:endParaRPr lang="en-US" sz="700" dirty="0"/>
          </a:p>
        </p:txBody>
      </p:sp>
      <p:sp>
        <p:nvSpPr>
          <p:cNvPr id="9" name="Text 6"/>
          <p:cNvSpPr/>
          <p:nvPr/>
        </p:nvSpPr>
        <p:spPr>
          <a:xfrm>
            <a:off x="3489469" y="2659338"/>
            <a:ext cx="1010985" cy="11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CSAT decline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2069901" y="2659338"/>
            <a:ext cx="1010985" cy="117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Revenue collapse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631908" y="4574084"/>
            <a:ext cx="5243679" cy="577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Macro diagnostics summarize the burning platform and prioritized root causes.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322457" y="1340743"/>
            <a:ext cx="5243679" cy="475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Diagnostics &amp; Root Causes</a:t>
            </a:r>
            <a:endParaRPr lang="en-US" sz="2950" dirty="0"/>
          </a:p>
        </p:txBody>
      </p:sp>
      <p:sp>
        <p:nvSpPr>
          <p:cNvPr id="13" name="Text 10"/>
          <p:cNvSpPr/>
          <p:nvPr/>
        </p:nvSpPr>
        <p:spPr>
          <a:xfrm>
            <a:off x="6322457" y="1996281"/>
            <a:ext cx="5243679" cy="3538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Revenue: $15M ➔ $10M (-33.3%) — Unmotivated sales reps with flat pay and delivery delays.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CSAT: 88 ➔ 62 (-29.5%) — Severe call center queue delays and factory defect rates.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Turnover: 15% ➔ 38% — Severe pay compression and lack of career growth paths.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90-Day Churn: 8% ➔ 45% (5x) — Zero formal onboarding and day-one role ambiguity.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Recruitment cost: $800–$1.2k → $3.2k (+200%) — root cause: panic agency hiring and long time-to-fill.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03794" y="876995"/>
            <a:ext cx="6355993" cy="504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Executive Rules &amp; Compliance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03794" y="1577380"/>
            <a:ext cx="6355993" cy="681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    CEO strategic mandates define hard constraints and compliance checks: headcount &amp; payroll ceilings, hierarchy flattening, workload modeling, and overhead ratio control.   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3794" y="2405459"/>
            <a:ext cx="3112811" cy="160903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52430" y="2577902"/>
            <a:ext cx="269173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Mandate 1 — Headcount &amp; Payroll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452430" y="3160713"/>
            <a:ext cx="2691737" cy="681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Target HC ≤ 100 in 90 days | Payroll ~$107k/mo
Status: PASS (94 HC | $107,750/mo)</a:t>
            </a: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PASS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(94 HC)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46975" y="2405459"/>
            <a:ext cx="3112811" cy="160903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695611" y="2577902"/>
            <a:ext cx="269173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Mandate 2 — Flattening &amp; Spans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8695611" y="3160713"/>
            <a:ext cx="2691737" cy="681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Max 4 layers | Frontline span ≥ 1:6
Status: PASS (4 Tiers | 1:12.5 avg frontline span)</a:t>
            </a: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PASS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3794" y="4144863"/>
            <a:ext cx="3112811" cy="183614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52430" y="4317305"/>
            <a:ext cx="269173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Mandate 3 — Workload Modeling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5452430" y="4900116"/>
            <a:ext cx="2691737" cy="908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Workload math drives all staffing with legal shift buffers
Status: PASS (Call Center &amp; Factory math)</a:t>
            </a: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PASS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6975" y="4144863"/>
            <a:ext cx="3112811" cy="183614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695611" y="4317305"/>
            <a:ext cx="269173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Mandate 4 — Overhead Ratio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8695611" y="4900116"/>
            <a:ext cx="2691737" cy="681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Indirect staff ≤ 25% of total headcount
Status: PASS (9 Indirect = 8.51% of 94 HC)</a:t>
            </a: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PASS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5202936" y="6565392"/>
            <a:ext cx="6355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2104330"/>
            <a:ext cx="4675170" cy="26492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53948" y="1410097"/>
            <a:ext cx="5812089" cy="950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Workload Modeling — Contact Center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753948" y="2540695"/>
            <a:ext cx="5812089" cy="2925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Inbound Workload: 2,400 calls/day × 4.5 min AHT = 10,800 required minutes/day.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Agent Net Capacity: 480m shift − 75m breaks = 405 productive mins. Staffing: 10,800 / 405 = 26.67 →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28 agents (includes +1 buffer)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Department Total: 28 agents + 4 leadership =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32 HC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(down from 60, −46.7%). Sustainable 85 calls/agent/day, 100% legal compliance.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1943199"/>
            <a:ext cx="5243679" cy="297140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2457" y="1265634"/>
            <a:ext cx="5243679" cy="950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Workload Modeling — Production &amp; Sales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322457" y="2396232"/>
            <a:ext cx="5243679" cy="3214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Factory Target: 10,000 units/day ÷ 400 units/worker = 25 workers + 2 floaters =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27 workers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Supervisory: 2 line sups + 1 plant manager → total ops HC =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30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(from 57; −47.4%).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Commercial Target: $10M revenue ÷ $500k quota =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20 field reps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Field structure: 2 regional managers + VP Commercial → total sales HC = </a:t>
            </a: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23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(from 40; −42.5%).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Incentives: P50 base salary plus tiered quarterly commissions (2–5%) to align behavior with revenue recovery.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1943199"/>
            <a:ext cx="5243679" cy="297140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2457" y="1121172"/>
            <a:ext cx="5243679" cy="950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Support Functions: HR &amp; Finance Restructure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322457" y="2251770"/>
            <a:ext cx="5243679" cy="35030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HR (4 HC): 1 HR Manager, 1 Talent Acquisition, 1 Payroll, 1 OD/PMS (down from 18, −77.8%, ratio 1:23.5) with HRIS.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Finance &amp; Admin (4 HC): Finance Head, 2 Sr Accountants (Tax &amp; AR/AP/Cost), Procurement/Admin (from 25, −84.0%).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Overhead Compliance: Indirect staff = 9 (4 HR + 4 Fin + CEO) → 8.51% of 94 HC (well below 25% CEO ceiling).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319312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Headcount Master Plan — Consolidated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31908" y="2274292"/>
            <a:ext cx="10927878" cy="577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    Consolidated target: Company HC 200 → 94 (−106, −53.0%). Target structure ensures operational coverage with legal buffers and clear spans.   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3055243"/>
            <a:ext cx="1127593" cy="696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1908" y="3977779"/>
            <a:ext cx="256275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Customer Service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31908" y="4382889"/>
            <a:ext cx="2562756" cy="1155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Base 60 → Target 32 (-46.7%)
28 Agents, 2 Team Leaders, 1 QA, 1 Mgr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0282" y="3055243"/>
            <a:ext cx="1127593" cy="6969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20282" y="3977779"/>
            <a:ext cx="256275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Factory Production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3420282" y="4382889"/>
            <a:ext cx="2562756" cy="1155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Base 57 → Target 30 (-47.4%)
27 Workers, 2 Line Sups, 1 Ops Mgr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656" y="3055243"/>
            <a:ext cx="1127593" cy="69691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56" y="3977779"/>
            <a:ext cx="256275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Commercial Sales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6208656" y="4382889"/>
            <a:ext cx="2562756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Base 40 → Target 23 (-42.5%)
20 Field Reps, 2 Reg Mgrs, 1 VP Sales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7030" y="3055243"/>
            <a:ext cx="1127593" cy="69691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97030" y="3977779"/>
            <a:ext cx="256275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HR &amp; Finance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997030" y="4382889"/>
            <a:ext cx="2562756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Base 43 → Target 8 (-81.4%)
4 HR + 4 Finance (8.51% Overhead Ratio)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08" y="2265363"/>
            <a:ext cx="4106760" cy="23271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85538" y="1184473"/>
            <a:ext cx="6380499" cy="950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Organizational Architecture — 4-Tier Design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185538" y="2315071"/>
            <a:ext cx="6380499" cy="3376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Tier 1 — Executive (1 HC): CEO for turnaround governance, board interface, and enterprise P&amp;L.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Tier 2 — Directors (5 HC): Heads of HR, Finance, Commercial, Plant Operations, and Customer Service.</a:t>
            </a:r>
            <a:endParaRPr lang="en-US" sz="1400" dirty="0"/>
          </a:p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Tier 3 — Supervisors (11 HC): Team Leaders and Shift Supervisors with wide, lean spans (1:10 to 1:14).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• Tier 4 — Frontline (77 HC): Core operations: 28 CS agents, 27 plant workers, 20 sales reps, 2 accountants.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30936" y="6565392"/>
            <a:ext cx="1092708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850">
                <a:solidFill>
                  <a:srgbClr val="9CA3AF"/>
                </a:solidFill>
                <a:latin typeface="Sora"/>
              </a:rPr>
              <a:t>AAST • Team 1  |  </a:t>
            </a:r>
            <a:r>
              <a:rPr sz="850">
                <a:solidFill>
                  <a:srgbClr val="9CA3AF"/>
                </a:solidFill>
                <a:latin typeface="Sora"/>
              </a:rPr>
              <a:t>Supervised by: </a:t>
            </a:r>
            <a:r>
              <a:rPr b="1" sz="850">
                <a:solidFill>
                  <a:srgbClr val="6B7280"/>
                </a:solidFill>
                <a:latin typeface="Sora"/>
              </a:rPr>
              <a:t>Dr. Marwa Agha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1229</Words>
  <Application>Microsoft Office PowerPoint</Application>
  <PresentationFormat>Widescreen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Sora Light</vt:lpstr>
      <vt:lpstr>Arial</vt:lpstr>
      <vt:lpstr>Sora SemiBold</vt:lpstr>
      <vt:lpstr>Sora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Magdy Saber</dc:creator>
  <cp:lastModifiedBy>Magdy Saber</cp:lastModifiedBy>
  <cp:revision>2</cp:revision>
  <dcterms:created xsi:type="dcterms:W3CDTF">2026-09-13T07:44:53Z</dcterms:created>
  <dcterms:modified xsi:type="dcterms:W3CDTF">2026-09-13T07:47:18Z</dcterms:modified>
</cp:coreProperties>
</file>